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9" r:id="rId4"/>
    <p:sldId id="270" r:id="rId5"/>
  </p:sldIdLst>
  <p:sldSz cx="6858000" cy="9144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Caniato" initials="EC" lastIdx="2" clrIdx="0">
    <p:extLst>
      <p:ext uri="{19B8F6BF-5375-455C-9EA6-DF929625EA0E}">
        <p15:presenceInfo xmlns:p15="http://schemas.microsoft.com/office/powerpoint/2012/main" userId="S-1-5-21-1123561945-630328440-839522115-78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A400"/>
    <a:srgbClr val="D94FA8"/>
    <a:srgbClr val="A7D971"/>
    <a:srgbClr val="BCDDEC"/>
    <a:srgbClr val="FF6600"/>
    <a:srgbClr val="66FFCC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24" autoAdjust="0"/>
  </p:normalViewPr>
  <p:slideViewPr>
    <p:cSldViewPr snapToGrid="0">
      <p:cViewPr varScale="1">
        <p:scale>
          <a:sx n="65" d="100"/>
          <a:sy n="65" d="100"/>
        </p:scale>
        <p:origin x="1998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B69-CCD1-45FE-AC8C-6EA3051DDD83}" type="datetimeFigureOut">
              <a:rPr lang="it-IT" smtClean="0"/>
              <a:pPr/>
              <a:t>30/11/2021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3A61-2366-49A7-803C-00B4412D9D2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51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B69-CCD1-45FE-AC8C-6EA3051DDD83}" type="datetimeFigureOut">
              <a:rPr lang="it-IT" smtClean="0"/>
              <a:pPr/>
              <a:t>30/11/2021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3A61-2366-49A7-803C-00B4412D9D2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034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B69-CCD1-45FE-AC8C-6EA3051DDD83}" type="datetimeFigureOut">
              <a:rPr lang="it-IT" smtClean="0"/>
              <a:pPr/>
              <a:t>30/11/2021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3A61-2366-49A7-803C-00B4412D9D2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7778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B69-CCD1-45FE-AC8C-6EA3051DDD83}" type="datetimeFigureOut">
              <a:rPr lang="it-IT" smtClean="0"/>
              <a:pPr/>
              <a:t>30/11/2021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3A61-2366-49A7-803C-00B4412D9D2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272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B69-CCD1-45FE-AC8C-6EA3051DDD83}" type="datetimeFigureOut">
              <a:rPr lang="it-IT" smtClean="0"/>
              <a:pPr/>
              <a:t>30/11/2021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3A61-2366-49A7-803C-00B4412D9D2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285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B69-CCD1-45FE-AC8C-6EA3051DDD83}" type="datetimeFigureOut">
              <a:rPr lang="it-IT" smtClean="0"/>
              <a:pPr/>
              <a:t>30/11/2021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3A61-2366-49A7-803C-00B4412D9D2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332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B69-CCD1-45FE-AC8C-6EA3051DDD83}" type="datetimeFigureOut">
              <a:rPr lang="it-IT" smtClean="0"/>
              <a:pPr/>
              <a:t>30/11/2021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3A61-2366-49A7-803C-00B4412D9D2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806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B69-CCD1-45FE-AC8C-6EA3051DDD83}" type="datetimeFigureOut">
              <a:rPr lang="it-IT" smtClean="0"/>
              <a:pPr/>
              <a:t>30/11/2021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3A61-2366-49A7-803C-00B4412D9D2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168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B69-CCD1-45FE-AC8C-6EA3051DDD83}" type="datetimeFigureOut">
              <a:rPr lang="it-IT" smtClean="0"/>
              <a:pPr/>
              <a:t>30/11/2021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3A61-2366-49A7-803C-00B4412D9D2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805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B69-CCD1-45FE-AC8C-6EA3051DDD83}" type="datetimeFigureOut">
              <a:rPr lang="it-IT" smtClean="0"/>
              <a:pPr/>
              <a:t>30/11/2021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3A61-2366-49A7-803C-00B4412D9D2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180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dirty="0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B69-CCD1-45FE-AC8C-6EA3051DDD83}" type="datetimeFigureOut">
              <a:rPr lang="it-IT" smtClean="0"/>
              <a:pPr/>
              <a:t>30/11/2021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3A61-2366-49A7-803C-00B4412D9D2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335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3BB69-CCD1-45FE-AC8C-6EA3051DDD83}" type="datetimeFigureOut">
              <a:rPr lang="it-IT" smtClean="0"/>
              <a:pPr/>
              <a:t>30/11/2021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C3A61-2366-49A7-803C-00B4412D9D2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066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servizi.unife.it/rubrica/utenti/claudia-cherubini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ife.it/studenti/dottorato/corsi/riforma/biomed" TargetMode="External"/><Relationship Id="rId13" Type="http://schemas.openxmlformats.org/officeDocument/2006/relationships/hyperlink" Target="http://iuss.unife.it/scuole/complementary-skills-2019" TargetMode="External"/><Relationship Id="rId3" Type="http://schemas.openxmlformats.org/officeDocument/2006/relationships/hyperlink" Target="http://www.unife.it/studenti/dottorato/corsi/riforma/bioeco" TargetMode="External"/><Relationship Id="rId7" Type="http://schemas.openxmlformats.org/officeDocument/2006/relationships/hyperlink" Target="http://www.unife.it/studenti/dottorato/it/corsi/riforma/neuroscienze" TargetMode="External"/><Relationship Id="rId12" Type="http://schemas.openxmlformats.org/officeDocument/2006/relationships/hyperlink" Target="http://www.unife.it/studenti/dottorato/it/corsi/riforma/sostenibilita-ambientale-e-benessere" TargetMode="External"/><Relationship Id="rId2" Type="http://schemas.openxmlformats.org/officeDocument/2006/relationships/hyperlink" Target="http://www.unife.it/studenti/dottorato/corsi/riforma/architettura" TargetMode="Externa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unife.it/studenti/dottorato/corsi/riforma/medicina" TargetMode="External"/><Relationship Id="rId11" Type="http://schemas.openxmlformats.org/officeDocument/2006/relationships/hyperlink" Target="http://www.unife.it/studenti/dottorato/corsi/riforma/terra" TargetMode="External"/><Relationship Id="rId5" Type="http://schemas.openxmlformats.org/officeDocument/2006/relationships/hyperlink" Target="http://www.unife.it/studenti/dottorato/corsi/riforma/matematica" TargetMode="External"/><Relationship Id="rId15" Type="http://schemas.openxmlformats.org/officeDocument/2006/relationships/hyperlink" Target="http://www.unife.it/studenti/dottorato/it" TargetMode="External"/><Relationship Id="rId10" Type="http://schemas.openxmlformats.org/officeDocument/2006/relationships/hyperlink" Target="http://www.unife.it/studenti/dottorato/corsi/riforma/ingegneria" TargetMode="External"/><Relationship Id="rId4" Type="http://schemas.openxmlformats.org/officeDocument/2006/relationships/hyperlink" Target="http://www.unife.it/studenti/dottorato/corsi/riforma/fisica" TargetMode="External"/><Relationship Id="rId9" Type="http://schemas.openxmlformats.org/officeDocument/2006/relationships/hyperlink" Target="http://www.unife.it/studenti/dottorato/corsi/riforma/chimica" TargetMode="External"/><Relationship Id="rId14" Type="http://schemas.openxmlformats.org/officeDocument/2006/relationships/hyperlink" Target="mailto:dottorato@unife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904906" y="0"/>
            <a:ext cx="4891258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b="1" dirty="0" smtClean="0">
                <a:solidFill>
                  <a:srgbClr val="00008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Attività </a:t>
            </a:r>
            <a:r>
              <a:rPr lang="it-IT" b="1" smtClean="0">
                <a:solidFill>
                  <a:srgbClr val="00008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Trasversale 2022</a:t>
            </a:r>
            <a:endParaRPr lang="it-IT" b="1" dirty="0" smtClean="0">
              <a:solidFill>
                <a:srgbClr val="000080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it-IT" b="1" dirty="0" smtClean="0">
              <a:solidFill>
                <a:srgbClr val="000080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b="1" dirty="0">
                <a:solidFill>
                  <a:srgbClr val="00206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r>
              <a:rPr lang="en-US" b="1" dirty="0" smtClean="0">
                <a:solidFill>
                  <a:srgbClr val="00008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Corso di </a:t>
            </a:r>
            <a:r>
              <a:rPr lang="en-US" b="1" dirty="0" err="1" smtClean="0">
                <a:solidFill>
                  <a:srgbClr val="00008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Inglese</a:t>
            </a:r>
            <a:r>
              <a:rPr lang="en-US" b="1" dirty="0" smtClean="0">
                <a:solidFill>
                  <a:srgbClr val="00008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8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scientifico</a:t>
            </a:r>
            <a:r>
              <a:rPr lang="en-US" b="1" dirty="0" smtClean="0">
                <a:solidFill>
                  <a:srgbClr val="00008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>
              <a:spcAft>
                <a:spcPts val="0"/>
              </a:spcAft>
            </a:pPr>
            <a:r>
              <a:rPr lang="en-US" b="1" dirty="0" smtClean="0">
                <a:solidFill>
                  <a:srgbClr val="00008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b="1" dirty="0">
                <a:solidFill>
                  <a:srgbClr val="00008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ENGLISH FOR STEM</a:t>
            </a:r>
            <a:r>
              <a:rPr lang="en-US" b="1" dirty="0" smtClean="0">
                <a:solidFill>
                  <a:srgbClr val="00008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it-IT" b="1" dirty="0">
              <a:solidFill>
                <a:srgbClr val="000080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0960" algn="ctr">
              <a:spcAft>
                <a:spcPts val="0"/>
              </a:spcAft>
              <a:tabLst>
                <a:tab pos="3060065" algn="ctr"/>
                <a:tab pos="5760085" algn="r"/>
                <a:tab pos="457200" algn="dec"/>
                <a:tab pos="3060065" algn="ctr"/>
                <a:tab pos="5829300" algn="r"/>
                <a:tab pos="5943600" algn="l"/>
                <a:tab pos="6057900" algn="l"/>
              </a:tabLst>
            </a:pPr>
            <a:endParaRPr lang="it-IT" sz="900" b="1" i="1" dirty="0" smtClean="0">
              <a:solidFill>
                <a:srgbClr val="000066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60960" algn="ctr">
              <a:tabLst>
                <a:tab pos="3060065" algn="ctr"/>
                <a:tab pos="5760085" algn="r"/>
                <a:tab pos="457200" algn="dec"/>
                <a:tab pos="3060065" algn="ctr"/>
                <a:tab pos="5829300" algn="r"/>
                <a:tab pos="5943600" algn="l"/>
                <a:tab pos="6057900" algn="l"/>
              </a:tabLst>
            </a:pPr>
            <a:r>
              <a:rPr lang="it-IT" i="1" dirty="0" smtClean="0">
                <a:solidFill>
                  <a:srgbClr val="00008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Prof. Ing. Claudia Cherubini</a:t>
            </a:r>
            <a:r>
              <a:rPr lang="it-IT" sz="2000" b="1" dirty="0" smtClean="0">
                <a:solidFill>
                  <a:srgbClr val="00008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it-IT" sz="1400" dirty="0">
              <a:effectLst/>
              <a:latin typeface="New York" panose="0202050206030506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55575" y="4194449"/>
            <a:ext cx="6682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it-IT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8240" y="1787483"/>
            <a:ext cx="6682155" cy="7165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>
              <a:spcAft>
                <a:spcPts val="600"/>
              </a:spcAft>
            </a:pPr>
            <a:r>
              <a:rPr lang="it-IT" b="1" dirty="0" smtClean="0">
                <a:solidFill>
                  <a:srgbClr val="0070C0"/>
                </a:solidFill>
                <a:latin typeface="Agency FB" panose="020B0503020202020204" pitchFamily="34" charset="0"/>
                <a:cs typeface="Times New Roman" panose="02020603050405020304" pitchFamily="18" charset="0"/>
              </a:rPr>
              <a:t>DESTINATARI: </a:t>
            </a:r>
          </a:p>
          <a:p>
            <a:pPr algn="just"/>
            <a:r>
              <a:rPr lang="it-IT" sz="1400" dirty="0" smtClean="0"/>
              <a:t>Il </a:t>
            </a:r>
            <a:r>
              <a:rPr lang="it-IT" sz="1400" dirty="0"/>
              <a:t>corso, interamente in inglese, è </a:t>
            </a:r>
            <a:r>
              <a:rPr lang="it-IT" sz="1400" b="1" dirty="0"/>
              <a:t>rivolto agli studenti di </a:t>
            </a:r>
            <a:r>
              <a:rPr lang="it-IT" sz="1400" b="1" dirty="0" smtClean="0"/>
              <a:t>dottorato delle </a:t>
            </a:r>
            <a:r>
              <a:rPr lang="it-IT" sz="1400" b="1" dirty="0"/>
              <a:t>aree STEM </a:t>
            </a:r>
            <a:r>
              <a:rPr lang="it-IT" sz="1400" dirty="0"/>
              <a:t>(Science, Technology, Engineering and Mathematics) che hanno una conoscenza </a:t>
            </a:r>
            <a:r>
              <a:rPr lang="it-IT" sz="1400" dirty="0" smtClean="0"/>
              <a:t>intermedio/superiore della </a:t>
            </a:r>
            <a:r>
              <a:rPr lang="it-IT" sz="1400" dirty="0"/>
              <a:t>lingua inglese (B1/B2</a:t>
            </a:r>
            <a:r>
              <a:rPr lang="it-IT" sz="1400" dirty="0" smtClean="0"/>
              <a:t>).</a:t>
            </a:r>
          </a:p>
          <a:p>
            <a:endParaRPr lang="it-IT" sz="1050" dirty="0" smtClean="0"/>
          </a:p>
          <a:p>
            <a:pPr algn="ctr" fontAlgn="ctr">
              <a:spcAft>
                <a:spcPts val="600"/>
              </a:spcAft>
            </a:pPr>
            <a:r>
              <a:rPr lang="it-IT" b="1" dirty="0" smtClean="0">
                <a:solidFill>
                  <a:srgbClr val="0070C0"/>
                </a:solidFill>
                <a:latin typeface="Agency FB" panose="020B0503020202020204" pitchFamily="34" charset="0"/>
                <a:cs typeface="Times New Roman" panose="02020603050405020304" pitchFamily="18" charset="0"/>
              </a:rPr>
              <a:t>OBBIETTIVI:</a:t>
            </a:r>
          </a:p>
          <a:p>
            <a:pPr algn="just"/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</a:t>
            </a:r>
            <a:r>
              <a:rPr lang="it-IT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corso è finalizzato all’ integrazione delle quattro principali abilità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linguistiche - </a:t>
            </a: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it-IT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anguage</a:t>
            </a:r>
            <a:r>
              <a:rPr lang="it-IT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</a:t>
            </a:r>
            <a:r>
              <a:rPr lang="it-IT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  <a:r>
              <a:rPr lang="it-IT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it-IT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</a:t>
            </a:r>
            <a:r>
              <a:rPr lang="it-IT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it-IT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speaking</a:t>
            </a:r>
            <a:r>
              <a:rPr lang="it-IT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it-IT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</a:t>
            </a:r>
            <a:r>
              <a:rPr lang="it-IT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nelle diverse situazioni accademiche su argomenti di carattere scientifico con un registro appropriato e con capacità argomentative e di rielaborazione personale, capacità di comprensione e decodifica di un testo scientifico. </a:t>
            </a:r>
            <a:endPara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it-IT" sz="1400" dirty="0"/>
              <a:t>ll corso si propone l’obiettivo di fornire ai discenti gli strumenti per l’apprendimento delle </a:t>
            </a:r>
            <a:r>
              <a:rPr lang="it-IT" sz="1400" b="1" dirty="0" smtClean="0"/>
              <a:t>strutture linguistiche e grammaticali </a:t>
            </a:r>
            <a:r>
              <a:rPr lang="it-IT" sz="1400" b="1" dirty="0"/>
              <a:t>di livello avanzato, la memorizzazione e l’uso di terminologie </a:t>
            </a:r>
            <a:r>
              <a:rPr lang="it-IT" sz="1400" b="1" dirty="0" smtClean="0"/>
              <a:t>idiomatiche</a:t>
            </a:r>
            <a:r>
              <a:rPr lang="it-IT" sz="1400" dirty="0" smtClean="0"/>
              <a:t>, l’approfondimento di strutture sintattiche e diversi registri linguistici e </a:t>
            </a:r>
            <a:r>
              <a:rPr lang="it-IT" sz="1400" dirty="0"/>
              <a:t>l’esercitazione con il linguaggio scientifico inglese</a:t>
            </a:r>
            <a:r>
              <a:rPr lang="it-IT" sz="1400" dirty="0" smtClean="0"/>
              <a:t>.</a:t>
            </a:r>
          </a:p>
          <a:p>
            <a:pPr algn="just"/>
            <a:endParaRPr lang="it-IT" sz="1400" dirty="0"/>
          </a:p>
          <a:p>
            <a:pPr algn="just"/>
            <a:r>
              <a:rPr lang="it-IT" sz="1400" dirty="0"/>
              <a:t>La durata del corso è di 20h, divise in </a:t>
            </a:r>
            <a:r>
              <a:rPr lang="it-IT" sz="1400" b="1" dirty="0"/>
              <a:t>8 </a:t>
            </a:r>
            <a:r>
              <a:rPr lang="it-IT" sz="1400" b="1" dirty="0" smtClean="0"/>
              <a:t>moduli: 4 </a:t>
            </a:r>
            <a:r>
              <a:rPr lang="it-IT" sz="1400" b="1" dirty="0"/>
              <a:t>di </a:t>
            </a:r>
            <a:r>
              <a:rPr lang="it-IT" sz="1400" b="1" dirty="0" err="1"/>
              <a:t>grammar</a:t>
            </a:r>
            <a:r>
              <a:rPr lang="it-IT" sz="1400" b="1" dirty="0"/>
              <a:t>, </a:t>
            </a:r>
            <a:r>
              <a:rPr lang="it-IT" sz="1400" b="1" dirty="0" err="1"/>
              <a:t>syntax</a:t>
            </a:r>
            <a:r>
              <a:rPr lang="it-IT" sz="1400" b="1" dirty="0"/>
              <a:t> and </a:t>
            </a:r>
            <a:r>
              <a:rPr lang="it-IT" sz="1400" b="1" dirty="0" smtClean="0"/>
              <a:t>style, </a:t>
            </a:r>
            <a:r>
              <a:rPr lang="it-IT" sz="1400" dirty="0" smtClean="0"/>
              <a:t>improntati </a:t>
            </a:r>
            <a:r>
              <a:rPr lang="it-IT" sz="1400" dirty="0"/>
              <a:t>all’acquisizione delle strutture grammaticali della lingua Inglese per sviluppare una buona conoscenza della </a:t>
            </a:r>
            <a:r>
              <a:rPr lang="it-IT" sz="1400" b="1" dirty="0"/>
              <a:t>sintassi e del lessico in campo </a:t>
            </a:r>
            <a:r>
              <a:rPr lang="it-IT" sz="1400" b="1" dirty="0" smtClean="0"/>
              <a:t>scientifico</a:t>
            </a:r>
            <a:r>
              <a:rPr lang="it-IT" sz="1400" dirty="0" smtClean="0"/>
              <a:t>; </a:t>
            </a:r>
            <a:r>
              <a:rPr lang="it-IT" sz="1400" dirty="0"/>
              <a:t>4 di </a:t>
            </a:r>
            <a:r>
              <a:rPr lang="it-IT" sz="1400" b="1" dirty="0" err="1"/>
              <a:t>reading</a:t>
            </a:r>
            <a:r>
              <a:rPr lang="it-IT" sz="1400" b="1" dirty="0"/>
              <a:t>, </a:t>
            </a:r>
            <a:r>
              <a:rPr lang="it-IT" sz="1400" b="1" dirty="0" err="1"/>
              <a:t>listening</a:t>
            </a:r>
            <a:r>
              <a:rPr lang="it-IT" sz="1400" b="1" dirty="0"/>
              <a:t> e </a:t>
            </a:r>
            <a:r>
              <a:rPr lang="it-IT" sz="1400" b="1" dirty="0" err="1"/>
              <a:t>speaking</a:t>
            </a:r>
            <a:r>
              <a:rPr lang="it-IT" sz="1400" b="1" dirty="0"/>
              <a:t> </a:t>
            </a:r>
            <a:r>
              <a:rPr lang="it-IT" sz="1400" dirty="0" smtClean="0"/>
              <a:t>finalizzate </a:t>
            </a:r>
            <a:r>
              <a:rPr lang="it-IT" sz="1400" dirty="0"/>
              <a:t>a </a:t>
            </a:r>
            <a:r>
              <a:rPr lang="it-IT" sz="1400" b="1" dirty="0"/>
              <a:t>migliorare la lettura, analisi e comprensione di un testo a carattere scientifico, comunicare verbalmente in inglese sia nelle situazioni generali della vita accademica</a:t>
            </a:r>
            <a:r>
              <a:rPr lang="it-IT" sz="1400" dirty="0"/>
              <a:t> sia negli ambiti più formali (</a:t>
            </a:r>
            <a:r>
              <a:rPr lang="it-IT" sz="1400" dirty="0" err="1"/>
              <a:t>conferences</a:t>
            </a:r>
            <a:r>
              <a:rPr lang="it-IT" sz="1400" dirty="0"/>
              <a:t>, </a:t>
            </a:r>
            <a:r>
              <a:rPr lang="it-IT" sz="1400" dirty="0" smtClean="0"/>
              <a:t>workshops, </a:t>
            </a:r>
            <a:r>
              <a:rPr lang="it-IT" sz="1400" dirty="0" err="1" smtClean="0"/>
              <a:t>seminars</a:t>
            </a:r>
            <a:r>
              <a:rPr lang="it-IT" sz="1400" dirty="0" smtClean="0"/>
              <a:t>, </a:t>
            </a:r>
            <a:r>
              <a:rPr lang="it-IT" sz="1400" dirty="0" err="1" smtClean="0"/>
              <a:t>interviews</a:t>
            </a:r>
            <a:r>
              <a:rPr lang="it-IT" sz="1400" dirty="0"/>
              <a:t>), la comprensione e </a:t>
            </a:r>
            <a:r>
              <a:rPr lang="it-IT" sz="1400" b="1" dirty="0"/>
              <a:t>analisi critica e argomentativa di brani scientifici di ascolto. </a:t>
            </a:r>
          </a:p>
          <a:p>
            <a:pPr algn="just" fontAlgn="base"/>
            <a:r>
              <a:rPr lang="it-IT" sz="1400" dirty="0"/>
              <a:t>Al termine del corso, i partecipanti al corso devono essere in grado di comprendere ed applicare le regole grammaticali di base con </a:t>
            </a:r>
            <a:r>
              <a:rPr lang="it-IT" sz="1400" b="1" dirty="0"/>
              <a:t>particolare attenzione alle forme grammaticali/sintattiche e allo stile usati più frequentemente nella letteratura scientifica e nell’ambito accademico</a:t>
            </a:r>
            <a:r>
              <a:rPr lang="it-IT" sz="1400" dirty="0"/>
              <a:t>; leggere e cogliere il significato di testi specifici scientifici e farne un’analisi critica; comunicare verbalmente in inglese sia nelle situazioni accademiche formali che informali; comprendere e analizzare criticamente brani scientifici di ascolto</a:t>
            </a:r>
            <a:r>
              <a:rPr lang="it-IT" sz="1400" dirty="0" smtClean="0"/>
              <a:t>.</a:t>
            </a:r>
            <a:endParaRPr lang="it-IT" sz="1400" dirty="0"/>
          </a:p>
        </p:txBody>
      </p:sp>
      <p:sp>
        <p:nvSpPr>
          <p:cNvPr id="3" name="AutoShape 39" descr="Risultati immagini per progettazione europe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729" y="11339"/>
            <a:ext cx="1148822" cy="415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529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6877878" cy="8993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>
              <a:spcAft>
                <a:spcPts val="600"/>
              </a:spcAft>
            </a:pPr>
            <a:r>
              <a:rPr lang="it-IT" sz="2800" b="1" dirty="0" smtClean="0">
                <a:solidFill>
                  <a:srgbClr val="0070C0"/>
                </a:solidFill>
                <a:latin typeface="Agency FB" panose="020B0503020202020204" pitchFamily="34" charset="0"/>
                <a:cs typeface="Times New Roman" panose="02020603050405020304" pitchFamily="18" charset="0"/>
              </a:rPr>
              <a:t>CONTENUTI: </a:t>
            </a:r>
          </a:p>
          <a:p>
            <a:pPr fontAlgn="ctr">
              <a:spcAft>
                <a:spcPts val="600"/>
              </a:spcAft>
            </a:pPr>
            <a:endParaRPr lang="it-IT" sz="1100" b="1" dirty="0" smtClean="0">
              <a:solidFill>
                <a:srgbClr val="0070C0"/>
              </a:solidFill>
              <a:latin typeface="Agency FB" panose="020B050302020202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</a:pPr>
            <a:r>
              <a:rPr lang="en-US" b="1" dirty="0" smtClean="0"/>
              <a:t>Writing</a:t>
            </a:r>
            <a:r>
              <a:rPr lang="en-US" b="1" dirty="0"/>
              <a:t>: Grammar, Syntax &amp; Style (4 sessions)</a:t>
            </a:r>
            <a:endParaRPr lang="it-IT" b="1" dirty="0"/>
          </a:p>
          <a:p>
            <a:pPr lvl="1">
              <a:spcAft>
                <a:spcPts val="800"/>
              </a:spcAft>
            </a:pPr>
            <a:r>
              <a:rPr lang="en-US" sz="2000" b="1" dirty="0" smtClean="0">
                <a:solidFill>
                  <a:srgbClr val="0070C0"/>
                </a:solidFill>
                <a:latin typeface="Agency FB" panose="020B0503020202020204" pitchFamily="34" charset="0"/>
                <a:cs typeface="Times New Roman" panose="02020603050405020304" pitchFamily="18" charset="0"/>
              </a:rPr>
              <a:t>17/01</a:t>
            </a:r>
            <a:r>
              <a:rPr lang="en-US" sz="1600" b="1" dirty="0" smtClean="0"/>
              <a:t> </a:t>
            </a:r>
            <a:r>
              <a:rPr lang="en-US" sz="1600" b="1" dirty="0"/>
              <a:t>(</a:t>
            </a:r>
            <a:r>
              <a:rPr lang="en-US" sz="1600" b="1" dirty="0" smtClean="0"/>
              <a:t>2,5h</a:t>
            </a:r>
            <a:r>
              <a:rPr lang="en-US" sz="1600" b="1" dirty="0"/>
              <a:t>), </a:t>
            </a:r>
            <a:r>
              <a:rPr lang="en-US" sz="2000" b="1" dirty="0" smtClean="0">
                <a:solidFill>
                  <a:srgbClr val="0070C0"/>
                </a:solidFill>
                <a:latin typeface="Agency FB" panose="020B0503020202020204" pitchFamily="34" charset="0"/>
                <a:cs typeface="Times New Roman" panose="02020603050405020304" pitchFamily="18" charset="0"/>
              </a:rPr>
              <a:t>24/01</a:t>
            </a:r>
            <a:r>
              <a:rPr lang="en-US" sz="1600" b="1" dirty="0" smtClean="0"/>
              <a:t> </a:t>
            </a:r>
            <a:r>
              <a:rPr lang="en-US" sz="1600" b="1" dirty="0"/>
              <a:t>(</a:t>
            </a:r>
            <a:r>
              <a:rPr lang="en-US" sz="1600" b="1" dirty="0" smtClean="0"/>
              <a:t>2,5h</a:t>
            </a:r>
            <a:r>
              <a:rPr lang="en-US" sz="1600" b="1" dirty="0"/>
              <a:t>), </a:t>
            </a:r>
            <a:r>
              <a:rPr lang="en-US" sz="2000" b="1" dirty="0" smtClean="0">
                <a:solidFill>
                  <a:srgbClr val="0070C0"/>
                </a:solidFill>
                <a:latin typeface="Agency FB" panose="020B0503020202020204" pitchFamily="34" charset="0"/>
                <a:cs typeface="Times New Roman" panose="02020603050405020304" pitchFamily="18" charset="0"/>
              </a:rPr>
              <a:t>31/01 </a:t>
            </a:r>
            <a:r>
              <a:rPr lang="en-US" sz="1600" b="1" dirty="0"/>
              <a:t>(</a:t>
            </a:r>
            <a:r>
              <a:rPr lang="en-US" sz="1600" b="1" dirty="0" smtClean="0"/>
              <a:t>2,5h</a:t>
            </a:r>
            <a:r>
              <a:rPr lang="en-US" sz="1600" b="1" dirty="0"/>
              <a:t>), </a:t>
            </a:r>
            <a:r>
              <a:rPr lang="en-US" sz="2000" b="1" dirty="0" smtClean="0">
                <a:solidFill>
                  <a:srgbClr val="0070C0"/>
                </a:solidFill>
                <a:latin typeface="Agency FB" panose="020B0503020202020204" pitchFamily="34" charset="0"/>
                <a:cs typeface="Times New Roman" panose="02020603050405020304" pitchFamily="18" charset="0"/>
              </a:rPr>
              <a:t>07/02</a:t>
            </a:r>
            <a:r>
              <a:rPr lang="en-US" sz="1600" b="1" dirty="0" smtClean="0"/>
              <a:t> </a:t>
            </a:r>
            <a:r>
              <a:rPr lang="en-US" sz="1600" b="1" dirty="0"/>
              <a:t>(</a:t>
            </a:r>
            <a:r>
              <a:rPr lang="en-US" sz="1600" b="1" dirty="0" smtClean="0"/>
              <a:t>2,5h)</a:t>
            </a:r>
          </a:p>
          <a:p>
            <a:pPr lvl="1">
              <a:spcAft>
                <a:spcPts val="800"/>
              </a:spcAft>
            </a:pP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Times New Roman" panose="02020603050405020304" pitchFamily="18" charset="0"/>
              </a:rPr>
              <a:t>Orario </a:t>
            </a:r>
            <a:r>
              <a:rPr lang="it-IT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Times New Roman" panose="02020603050405020304" pitchFamily="18" charset="0"/>
              </a:rPr>
              <a:t>8:45-11.15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2,5h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it-IT" b="1" dirty="0">
                <a:solidFill>
                  <a:srgbClr val="0070C0"/>
                </a:solidFill>
                <a:latin typeface="Agency FB" panose="020B0503020202020204" pitchFamily="34" charset="0"/>
                <a:cs typeface="Times New Roman" panose="02020603050405020304" pitchFamily="18" charset="0"/>
              </a:rPr>
              <a:t> </a:t>
            </a:r>
            <a:r>
              <a:rPr lang="it-IT" b="1" dirty="0" smtClean="0">
                <a:solidFill>
                  <a:srgbClr val="FF0000"/>
                </a:solidFill>
                <a:latin typeface="Agency FB" panose="020B0503020202020204" pitchFamily="34" charset="0"/>
                <a:cs typeface="Times New Roman" panose="02020603050405020304" pitchFamily="18" charset="0"/>
              </a:rPr>
              <a:t>                  </a:t>
            </a:r>
          </a:p>
          <a:p>
            <a:pPr>
              <a:spcAft>
                <a:spcPts val="800"/>
              </a:spcAft>
            </a:pPr>
            <a:r>
              <a:rPr lang="en-US" sz="1400" dirty="0" smtClean="0"/>
              <a:t>- English </a:t>
            </a:r>
            <a:r>
              <a:rPr lang="en-US" sz="1400" dirty="0"/>
              <a:t>for STEM: a brief Introduction</a:t>
            </a:r>
            <a:endParaRPr lang="it-IT" sz="1400" dirty="0"/>
          </a:p>
          <a:p>
            <a:pPr>
              <a:spcAft>
                <a:spcPts val="800"/>
              </a:spcAft>
            </a:pPr>
            <a:r>
              <a:rPr lang="en-US" sz="1400" dirty="0" smtClean="0"/>
              <a:t>- Style </a:t>
            </a:r>
            <a:r>
              <a:rPr lang="en-US" sz="1400" dirty="0"/>
              <a:t>in scientific English: </a:t>
            </a:r>
            <a:r>
              <a:rPr lang="en-US" sz="1400" dirty="0" smtClean="0"/>
              <a:t>writing </a:t>
            </a:r>
            <a:r>
              <a:rPr lang="en-US" sz="1400" dirty="0"/>
              <a:t>in different contexts </a:t>
            </a:r>
            <a:endParaRPr lang="it-IT" sz="1400" dirty="0"/>
          </a:p>
          <a:p>
            <a:pPr>
              <a:spcAft>
                <a:spcPts val="800"/>
              </a:spcAft>
            </a:pPr>
            <a:r>
              <a:rPr lang="en-US" sz="1400" dirty="0" smtClean="0"/>
              <a:t>- Grammar </a:t>
            </a:r>
            <a:r>
              <a:rPr lang="en-US" sz="1400" dirty="0"/>
              <a:t>mistakes and misused words in scientific writing  </a:t>
            </a:r>
            <a:endParaRPr lang="it-IT" sz="1400" dirty="0"/>
          </a:p>
          <a:p>
            <a:pPr>
              <a:spcAft>
                <a:spcPts val="800"/>
              </a:spcAft>
            </a:pPr>
            <a:r>
              <a:rPr lang="en-US" sz="1400" dirty="0" smtClean="0"/>
              <a:t>- Correct </a:t>
            </a:r>
            <a:r>
              <a:rPr lang="en-US" sz="1400" dirty="0"/>
              <a:t>use of tenses in scientific writing</a:t>
            </a:r>
            <a:endParaRPr lang="it-IT" sz="1400" dirty="0"/>
          </a:p>
          <a:p>
            <a:pPr>
              <a:spcAft>
                <a:spcPts val="750"/>
              </a:spcAft>
            </a:pPr>
            <a:r>
              <a:rPr lang="en-US" sz="1400" dirty="0" smtClean="0"/>
              <a:t>- Describing </a:t>
            </a:r>
            <a:r>
              <a:rPr lang="en-US" sz="1400" dirty="0"/>
              <a:t>Graphs, Charts &amp; Diagrams</a:t>
            </a:r>
            <a:endParaRPr lang="it-IT" sz="1400" dirty="0"/>
          </a:p>
          <a:p>
            <a:pPr>
              <a:spcAft>
                <a:spcPts val="800"/>
              </a:spcAft>
              <a:buFontTx/>
              <a:buChar char="-"/>
            </a:pPr>
            <a:r>
              <a:rPr lang="en-US" sz="1400" dirty="0" smtClean="0"/>
              <a:t>Use </a:t>
            </a:r>
            <a:r>
              <a:rPr lang="en-US" sz="1400" dirty="0"/>
              <a:t>of Latin words in scientific writing</a:t>
            </a:r>
            <a:endParaRPr lang="it-IT" sz="1400" dirty="0"/>
          </a:p>
          <a:p>
            <a:pPr lvl="1"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/>
              <a:t>		</a:t>
            </a:r>
          </a:p>
          <a:p>
            <a:pPr lvl="1" algn="ctr">
              <a:lnSpc>
                <a:spcPct val="107000"/>
              </a:lnSpc>
              <a:spcAft>
                <a:spcPts val="800"/>
              </a:spcAft>
            </a:pPr>
            <a:endParaRPr lang="en-US" b="1" dirty="0"/>
          </a:p>
          <a:p>
            <a:pPr lvl="1"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/>
              <a:t>Speaking</a:t>
            </a:r>
            <a:r>
              <a:rPr lang="en-US" b="1" dirty="0"/>
              <a:t>, Listening &amp; </a:t>
            </a:r>
            <a:r>
              <a:rPr lang="en-US" b="1" dirty="0" smtClean="0"/>
              <a:t>Reading (4 sessions) </a:t>
            </a:r>
            <a:endParaRPr lang="it-IT" b="1" dirty="0"/>
          </a:p>
          <a:p>
            <a:pPr lvl="1">
              <a:spcAft>
                <a:spcPts val="800"/>
              </a:spcAft>
            </a:pPr>
            <a:r>
              <a:rPr lang="pt-BR" b="1" dirty="0" smtClean="0">
                <a:solidFill>
                  <a:srgbClr val="0070C0"/>
                </a:solidFill>
                <a:latin typeface="Agency FB" panose="020B0503020202020204" pitchFamily="34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2000" b="1" dirty="0" smtClean="0">
                <a:solidFill>
                  <a:srgbClr val="0070C0"/>
                </a:solidFill>
                <a:latin typeface="Agency FB" panose="020B0503020202020204" pitchFamily="34" charset="0"/>
                <a:cs typeface="Times New Roman" panose="02020603050405020304" pitchFamily="18" charset="0"/>
              </a:rPr>
              <a:t>19/01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>
                <a:solidFill>
                  <a:prstClr val="black"/>
                </a:solidFill>
              </a:rPr>
              <a:t>(2,5h), </a:t>
            </a:r>
            <a:r>
              <a:rPr lang="en-US" sz="2000" b="1" dirty="0" smtClean="0">
                <a:solidFill>
                  <a:srgbClr val="0070C0"/>
                </a:solidFill>
                <a:latin typeface="Agency FB" panose="020B0503020202020204" pitchFamily="34" charset="0"/>
                <a:cs typeface="Times New Roman" panose="02020603050405020304" pitchFamily="18" charset="0"/>
              </a:rPr>
              <a:t>26/01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>
                <a:solidFill>
                  <a:prstClr val="black"/>
                </a:solidFill>
              </a:rPr>
              <a:t>(2,5h), </a:t>
            </a:r>
            <a:r>
              <a:rPr lang="en-US" sz="2000" b="1" dirty="0" smtClean="0">
                <a:solidFill>
                  <a:srgbClr val="0070C0"/>
                </a:solidFill>
                <a:latin typeface="Agency FB" panose="020B0503020202020204" pitchFamily="34" charset="0"/>
                <a:cs typeface="Times New Roman" panose="02020603050405020304" pitchFamily="18" charset="0"/>
              </a:rPr>
              <a:t>02/02 </a:t>
            </a:r>
            <a:r>
              <a:rPr lang="en-US" sz="1600" b="1" dirty="0">
                <a:solidFill>
                  <a:prstClr val="black"/>
                </a:solidFill>
              </a:rPr>
              <a:t>(2,5h), </a:t>
            </a:r>
            <a:r>
              <a:rPr lang="en-US" sz="2000" b="1" dirty="0" smtClean="0">
                <a:solidFill>
                  <a:srgbClr val="0070C0"/>
                </a:solidFill>
                <a:latin typeface="Agency FB" panose="020B0503020202020204" pitchFamily="34" charset="0"/>
                <a:cs typeface="Times New Roman" panose="02020603050405020304" pitchFamily="18" charset="0"/>
              </a:rPr>
              <a:t>09/02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>
                <a:solidFill>
                  <a:prstClr val="black"/>
                </a:solidFill>
              </a:rPr>
              <a:t>(2,5h)</a:t>
            </a:r>
          </a:p>
          <a:p>
            <a:pPr lvl="1">
              <a:spcAft>
                <a:spcPts val="800"/>
              </a:spcAft>
            </a:pPr>
            <a:r>
              <a:rPr lang="it-IT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Times New Roman" panose="02020603050405020304" pitchFamily="18" charset="0"/>
              </a:rPr>
              <a:t>                Orario </a:t>
            </a:r>
            <a:r>
              <a:rPr lang="it-IT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Times New Roman" panose="02020603050405020304" pitchFamily="18" charset="0"/>
              </a:rPr>
              <a:t>8:45-11.15 </a:t>
            </a:r>
            <a:r>
              <a:rPr lang="it-IT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it-IT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2,5h)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/>
              <a:t>- Speaking (4 sessions)</a:t>
            </a:r>
            <a:endParaRPr lang="it-IT" sz="14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/>
              <a:t>This </a:t>
            </a:r>
            <a:r>
              <a:rPr lang="en-US" sz="1400" dirty="0"/>
              <a:t>task is aimed at </a:t>
            </a:r>
            <a:r>
              <a:rPr lang="en-US" sz="1400" b="1" dirty="0"/>
              <a:t>improving the speaking ability in all contexts of academic life </a:t>
            </a:r>
            <a:r>
              <a:rPr lang="en-US" sz="1400" dirty="0"/>
              <a:t>from the more to the less formal ones: a research </a:t>
            </a:r>
            <a:r>
              <a:rPr lang="en-US" sz="1400" dirty="0" smtClean="0"/>
              <a:t>presentation, a </a:t>
            </a:r>
            <a:r>
              <a:rPr lang="en-US" sz="1400" dirty="0"/>
              <a:t>job interview, teaching tutorials/lab tests. </a:t>
            </a:r>
            <a:endParaRPr lang="it-IT" sz="1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/>
              <a:t>- Listening </a:t>
            </a:r>
            <a:r>
              <a:rPr lang="en-US" sz="1400" dirty="0"/>
              <a:t>(4 sessions)</a:t>
            </a:r>
            <a:endParaRPr lang="it-IT" sz="14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/>
              <a:t>This task is aimed at improving the </a:t>
            </a:r>
            <a:r>
              <a:rPr lang="en-US" sz="1400" b="1" dirty="0"/>
              <a:t>listening and understanding of scientific </a:t>
            </a:r>
            <a:r>
              <a:rPr lang="en-US" sz="1400" b="1" dirty="0" smtClean="0"/>
              <a:t>talks and reports </a:t>
            </a:r>
            <a:r>
              <a:rPr lang="en-US" sz="1400" b="1" dirty="0"/>
              <a:t>and their critical argumentation</a:t>
            </a:r>
            <a:r>
              <a:rPr lang="en-US" sz="1400" dirty="0" smtClean="0"/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/>
              <a:t> </a:t>
            </a:r>
            <a:r>
              <a:rPr lang="en-US" sz="1400" dirty="0"/>
              <a:t>- </a:t>
            </a:r>
            <a:r>
              <a:rPr lang="en-US" sz="1400" dirty="0" smtClean="0"/>
              <a:t>Reading </a:t>
            </a:r>
            <a:r>
              <a:rPr lang="en-US" sz="1400" dirty="0"/>
              <a:t>(4 sessions)</a:t>
            </a:r>
            <a:endParaRPr lang="it-IT" sz="14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/>
              <a:t>This task is aimed at improving the </a:t>
            </a:r>
            <a:r>
              <a:rPr lang="en-US" sz="1400" b="1" dirty="0"/>
              <a:t>reading and understanding of written journal articles/scientific reports </a:t>
            </a:r>
            <a:r>
              <a:rPr lang="en-US" sz="1400" dirty="0"/>
              <a:t>as well as their </a:t>
            </a:r>
            <a:r>
              <a:rPr lang="en-US" sz="1400" b="1" dirty="0" smtClean="0"/>
              <a:t>grammatical </a:t>
            </a:r>
            <a:r>
              <a:rPr lang="en-US" sz="1400" b="1" dirty="0"/>
              <a:t>and syntactic structures</a:t>
            </a:r>
            <a:endParaRPr lang="it-IT" sz="1400" b="1" dirty="0" smtClean="0"/>
          </a:p>
          <a:p>
            <a:endParaRPr lang="it-IT" sz="1050" dirty="0" smtClean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 cstate="print"/>
          <a:srcRect l="11432" r="16027"/>
          <a:stretch/>
        </p:blipFill>
        <p:spPr>
          <a:xfrm>
            <a:off x="5221008" y="227065"/>
            <a:ext cx="1470454" cy="1030742"/>
          </a:xfrm>
          <a:prstGeom prst="rect">
            <a:avLst/>
          </a:prstGeom>
          <a:ln w="12700">
            <a:solidFill>
              <a:schemeClr val="tx1">
                <a:alpha val="0"/>
              </a:schemeClr>
            </a:solidFill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29" y="176990"/>
            <a:ext cx="1148822" cy="415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48143" y="3364001"/>
            <a:ext cx="1431605" cy="95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418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147374"/>
            <a:ext cx="6858000" cy="9274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>
              <a:spcAft>
                <a:spcPts val="600"/>
              </a:spcAft>
            </a:pPr>
            <a:r>
              <a:rPr lang="it-IT" sz="2000" b="1" dirty="0" smtClean="0">
                <a:solidFill>
                  <a:srgbClr val="0070C0"/>
                </a:solidFill>
                <a:latin typeface="Agency FB" panose="020B0503020202020204" pitchFamily="34" charset="0"/>
                <a:cs typeface="Times New Roman" panose="02020603050405020304" pitchFamily="18" charset="0"/>
              </a:rPr>
              <a:t>FORMATRICE: </a:t>
            </a:r>
          </a:p>
          <a:p>
            <a:pPr algn="ctr" fontAlgn="ctr">
              <a:spcAft>
                <a:spcPts val="600"/>
              </a:spcAft>
            </a:pPr>
            <a:r>
              <a:rPr lang="it-IT" sz="2000" b="1" dirty="0" smtClean="0">
                <a:solidFill>
                  <a:srgbClr val="0070C0"/>
                </a:solidFill>
                <a:latin typeface="Agency FB" panose="020B0503020202020204" pitchFamily="34" charset="0"/>
                <a:cs typeface="Times New Roman" panose="02020603050405020304" pitchFamily="18" charset="0"/>
                <a:hlinkClick r:id="rId2"/>
              </a:rPr>
              <a:t>Prof. Ing.  Claudia Cherubini</a:t>
            </a:r>
            <a:endParaRPr lang="it-IT" sz="2000" b="1" dirty="0" smtClean="0">
              <a:solidFill>
                <a:srgbClr val="0070C0"/>
              </a:solidFill>
              <a:latin typeface="Agency FB" panose="020B0503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500" dirty="0" smtClean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 smtClean="0"/>
              <a:t>Professore associato di </a:t>
            </a:r>
            <a:r>
              <a:rPr lang="it-IT" sz="1200" b="1" dirty="0" smtClean="0"/>
              <a:t>Idrogeologia, </a:t>
            </a:r>
            <a:r>
              <a:rPr lang="it-IT" sz="1200" b="1" dirty="0"/>
              <a:t>Idrogeologia </a:t>
            </a:r>
            <a:r>
              <a:rPr lang="it-IT" sz="1200" b="1" dirty="0" smtClean="0"/>
              <a:t>Applicata, Idraulica Agraria, Idrogeologia Ambientale e </a:t>
            </a:r>
            <a:r>
              <a:rPr lang="it-IT" sz="1200" b="1" dirty="0" err="1" smtClean="0"/>
              <a:t>Numerical</a:t>
            </a:r>
            <a:r>
              <a:rPr lang="it-IT" sz="1200" b="1" dirty="0" smtClean="0"/>
              <a:t> </a:t>
            </a:r>
            <a:r>
              <a:rPr lang="it-IT" sz="1200" b="1" dirty="0" err="1" smtClean="0"/>
              <a:t>Modelling</a:t>
            </a:r>
            <a:r>
              <a:rPr lang="it-IT" sz="1200" b="1" dirty="0" smtClean="0"/>
              <a:t> in </a:t>
            </a:r>
            <a:r>
              <a:rPr lang="it-IT" sz="1200" b="1" dirty="0" err="1" smtClean="0"/>
              <a:t>Engineering</a:t>
            </a:r>
            <a:r>
              <a:rPr lang="it-IT" sz="1200" b="1" dirty="0" smtClean="0"/>
              <a:t> </a:t>
            </a:r>
            <a:r>
              <a:rPr lang="it-IT" sz="1200" b="1" dirty="0" err="1" smtClean="0"/>
              <a:t>Geology</a:t>
            </a:r>
            <a:r>
              <a:rPr lang="it-IT" sz="1200" b="1" dirty="0" smtClean="0"/>
              <a:t> and </a:t>
            </a:r>
            <a:r>
              <a:rPr lang="it-IT" sz="1200" b="1" dirty="0" err="1" smtClean="0"/>
              <a:t>Hydrogeology</a:t>
            </a:r>
            <a:r>
              <a:rPr lang="it-IT" sz="1200" b="1" dirty="0" smtClean="0"/>
              <a:t> </a:t>
            </a:r>
            <a:r>
              <a:rPr lang="it-IT" sz="1200" dirty="0" smtClean="0"/>
              <a:t>presso </a:t>
            </a:r>
            <a:r>
              <a:rPr lang="it-IT" sz="1200" dirty="0"/>
              <a:t>l’Università di Ferrara dove ha preso servizio nel Settembre 2017 con chiamata diretta dal </a:t>
            </a:r>
            <a:r>
              <a:rPr lang="it-IT" sz="1200" dirty="0" smtClean="0"/>
              <a:t>MUR </a:t>
            </a:r>
            <a:r>
              <a:rPr lang="it-IT" sz="1200" dirty="0"/>
              <a:t>ed è </a:t>
            </a:r>
            <a:r>
              <a:rPr lang="it-IT" sz="1200" b="1" dirty="0" err="1"/>
              <a:t>honorary</a:t>
            </a:r>
            <a:r>
              <a:rPr lang="it-IT" sz="1200" b="1" dirty="0"/>
              <a:t> (</a:t>
            </a:r>
            <a:r>
              <a:rPr lang="it-IT" sz="1200" b="1" dirty="0" err="1"/>
              <a:t>adjunct</a:t>
            </a:r>
            <a:r>
              <a:rPr lang="it-IT" sz="1200" b="1" dirty="0" smtClean="0"/>
              <a:t>) senior </a:t>
            </a:r>
            <a:r>
              <a:rPr lang="it-IT" sz="1200" b="1" dirty="0" err="1"/>
              <a:t>lecturer</a:t>
            </a:r>
            <a:r>
              <a:rPr lang="it-IT" sz="1200" b="1" dirty="0"/>
              <a:t> presso la </a:t>
            </a:r>
            <a:r>
              <a:rPr lang="it-IT" sz="1200" b="1" dirty="0" err="1"/>
              <a:t>University</a:t>
            </a:r>
            <a:r>
              <a:rPr lang="it-IT" sz="1200" b="1" dirty="0"/>
              <a:t> of </a:t>
            </a:r>
            <a:r>
              <a:rPr lang="it-IT" sz="1200" b="1" dirty="0" err="1"/>
              <a:t>Queensland</a:t>
            </a:r>
            <a:r>
              <a:rPr lang="it-IT" sz="1200" b="1" dirty="0"/>
              <a:t> dal 2016</a:t>
            </a:r>
            <a:r>
              <a:rPr lang="it-IT" sz="1200" dirty="0"/>
              <a:t>. Ha conseguito l’Abilitazione Scientifica Nazionale al ruolo di Professore di I Fascia nel Settembre 2018.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/>
              <a:t>Laureata in Ingegneria Civile Idraulica con 110 e lode presso il Politecnico di Bari, ha vinto una selezione internazionale ancora prima di laurearsi per partecipare al 2nd Image Train Advanced </a:t>
            </a:r>
            <a:r>
              <a:rPr lang="it-IT" sz="1200" dirty="0" err="1"/>
              <a:t>Study</a:t>
            </a:r>
            <a:r>
              <a:rPr lang="it-IT" sz="1200" dirty="0"/>
              <a:t> Course (</a:t>
            </a:r>
            <a:r>
              <a:rPr lang="it-IT" sz="1200" dirty="0" err="1"/>
              <a:t>Grundwater</a:t>
            </a:r>
            <a:r>
              <a:rPr lang="it-IT" sz="1200" dirty="0"/>
              <a:t> Management) a Pécs (Ungheria). Ha conseguito il </a:t>
            </a:r>
            <a:r>
              <a:rPr lang="it-IT" sz="1200" b="1" dirty="0"/>
              <a:t>dottorato di ricerca in Ingegneria Ambientale con una tesi svolta all’interno del Progetto Europeo KORA </a:t>
            </a:r>
            <a:r>
              <a:rPr lang="it-IT" sz="1200" dirty="0"/>
              <a:t>(</a:t>
            </a:r>
            <a:r>
              <a:rPr lang="it-IT" sz="1200" dirty="0" err="1"/>
              <a:t>Kontrollierter</a:t>
            </a:r>
            <a:r>
              <a:rPr lang="it-IT" sz="1200" dirty="0"/>
              <a:t> </a:t>
            </a:r>
            <a:r>
              <a:rPr lang="it-IT" sz="1200" dirty="0" err="1"/>
              <a:t>natürlicher</a:t>
            </a:r>
            <a:r>
              <a:rPr lang="it-IT" sz="1200" dirty="0"/>
              <a:t> </a:t>
            </a:r>
            <a:r>
              <a:rPr lang="it-IT" sz="1200" dirty="0" err="1"/>
              <a:t>Rückhalt</a:t>
            </a:r>
            <a:r>
              <a:rPr lang="it-IT" sz="1200" dirty="0"/>
              <a:t> und </a:t>
            </a:r>
            <a:r>
              <a:rPr lang="it-IT" sz="1200" dirty="0" err="1"/>
              <a:t>Abbau</a:t>
            </a:r>
            <a:r>
              <a:rPr lang="it-IT" sz="1200" dirty="0"/>
              <a:t> von </a:t>
            </a:r>
            <a:r>
              <a:rPr lang="it-IT" sz="1200" dirty="0" err="1"/>
              <a:t>Schadstoffen</a:t>
            </a:r>
            <a:r>
              <a:rPr lang="it-IT" sz="1200" dirty="0"/>
              <a:t> bei </a:t>
            </a:r>
            <a:r>
              <a:rPr lang="it-IT" sz="1200" dirty="0" err="1"/>
              <a:t>der</a:t>
            </a:r>
            <a:r>
              <a:rPr lang="it-IT" sz="1200" dirty="0"/>
              <a:t> </a:t>
            </a:r>
            <a:r>
              <a:rPr lang="it-IT" sz="1200" dirty="0" err="1"/>
              <a:t>Sanierung</a:t>
            </a:r>
            <a:r>
              <a:rPr lang="it-IT" sz="1200" dirty="0"/>
              <a:t> </a:t>
            </a:r>
            <a:r>
              <a:rPr lang="it-IT" sz="1200" dirty="0" err="1"/>
              <a:t>kontaminierter</a:t>
            </a:r>
            <a:r>
              <a:rPr lang="it-IT" sz="1200" dirty="0"/>
              <a:t> </a:t>
            </a:r>
            <a:r>
              <a:rPr lang="it-IT" sz="1200" dirty="0" err="1"/>
              <a:t>Grundwässer</a:t>
            </a:r>
            <a:r>
              <a:rPr lang="it-IT" sz="1200" dirty="0"/>
              <a:t> und </a:t>
            </a:r>
            <a:r>
              <a:rPr lang="it-IT" sz="1200" dirty="0" err="1"/>
              <a:t>Böden</a:t>
            </a:r>
            <a:r>
              <a:rPr lang="it-IT" sz="1200" dirty="0"/>
              <a:t>) del </a:t>
            </a:r>
            <a:r>
              <a:rPr lang="it-IT" sz="1200" dirty="0" err="1"/>
              <a:t>Geowissenschaftliches</a:t>
            </a:r>
            <a:r>
              <a:rPr lang="it-IT" sz="1200" dirty="0"/>
              <a:t> </a:t>
            </a:r>
            <a:r>
              <a:rPr lang="it-IT" sz="1200" dirty="0" err="1"/>
              <a:t>Zentrum</a:t>
            </a:r>
            <a:r>
              <a:rPr lang="it-IT" sz="1200" dirty="0"/>
              <a:t> </a:t>
            </a:r>
            <a:r>
              <a:rPr lang="it-IT" sz="1200" dirty="0" err="1"/>
              <a:t>der</a:t>
            </a:r>
            <a:r>
              <a:rPr lang="it-IT" sz="1200" dirty="0"/>
              <a:t> </a:t>
            </a:r>
            <a:r>
              <a:rPr lang="it-IT" sz="1200" dirty="0" err="1"/>
              <a:t>Universität</a:t>
            </a:r>
            <a:r>
              <a:rPr lang="it-IT" sz="1200" dirty="0"/>
              <a:t> Göttingen (Germania) dove ha rivestito il suolo di modellista idrogeologica per l’Attenuazione Naturale Monitorata dei Solventi Clorurati in falda. Ha collaborato durante il post doc con il </a:t>
            </a:r>
            <a:r>
              <a:rPr lang="it-IT" sz="1200" dirty="0" err="1"/>
              <a:t>United</a:t>
            </a:r>
            <a:r>
              <a:rPr lang="it-IT" sz="1200" dirty="0"/>
              <a:t> </a:t>
            </a:r>
            <a:r>
              <a:rPr lang="it-IT" sz="1200" dirty="0" err="1"/>
              <a:t>States</a:t>
            </a:r>
            <a:r>
              <a:rPr lang="it-IT" sz="1200" dirty="0"/>
              <a:t> </a:t>
            </a:r>
            <a:r>
              <a:rPr lang="it-IT" sz="1200" dirty="0" err="1"/>
              <a:t>Geological</a:t>
            </a:r>
            <a:r>
              <a:rPr lang="it-IT" sz="1200" dirty="0"/>
              <a:t> </a:t>
            </a:r>
            <a:r>
              <a:rPr lang="it-IT" sz="1200" dirty="0" err="1"/>
              <a:t>Survey</a:t>
            </a:r>
            <a:r>
              <a:rPr lang="it-IT" sz="1200" dirty="0"/>
              <a:t> e il Lawrence Berkeley National </a:t>
            </a:r>
            <a:r>
              <a:rPr lang="it-IT" sz="1200" dirty="0" err="1"/>
              <a:t>Laboratory</a:t>
            </a:r>
            <a:r>
              <a:rPr lang="it-IT" sz="1200" dirty="0"/>
              <a:t> (USA) a progetti di ricerca governativi rispettivamente sui traccianti idrogeologici nei mezzi fratturati e sullo studio dell’infiltrazione nei mezzi insaturi fratturati per lo stoccaggio di scorie radioattive nel sottosuolo.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/>
              <a:t>Nel 2012 ha vinto il premio di ricerca ‘</a:t>
            </a:r>
            <a:r>
              <a:rPr lang="it-IT" sz="1200" b="1" dirty="0" err="1"/>
              <a:t>Division</a:t>
            </a:r>
            <a:r>
              <a:rPr lang="it-IT" sz="1200" b="1" dirty="0"/>
              <a:t> </a:t>
            </a:r>
            <a:r>
              <a:rPr lang="it-IT" sz="1200" b="1" dirty="0" err="1"/>
              <a:t>Outstanding</a:t>
            </a:r>
            <a:r>
              <a:rPr lang="it-IT" sz="1200" b="1" dirty="0"/>
              <a:t> Young </a:t>
            </a:r>
            <a:r>
              <a:rPr lang="it-IT" sz="1200" b="1" dirty="0" err="1"/>
              <a:t>Scientists</a:t>
            </a:r>
            <a:r>
              <a:rPr lang="it-IT" sz="1200" b="1" dirty="0"/>
              <a:t> Award” nella </a:t>
            </a:r>
            <a:r>
              <a:rPr lang="it-IT" sz="1200" b="1" dirty="0" err="1"/>
              <a:t>Division</a:t>
            </a:r>
            <a:r>
              <a:rPr lang="it-IT" sz="1200" b="1" dirty="0"/>
              <a:t> ‘</a:t>
            </a:r>
            <a:r>
              <a:rPr lang="it-IT" sz="1200" b="1" dirty="0" err="1"/>
              <a:t>Nonlinear</a:t>
            </a:r>
            <a:r>
              <a:rPr lang="it-IT" sz="1200" b="1" dirty="0"/>
              <a:t> </a:t>
            </a:r>
            <a:r>
              <a:rPr lang="it-IT" sz="1200" b="1" dirty="0" err="1"/>
              <a:t>Processes</a:t>
            </a:r>
            <a:r>
              <a:rPr lang="it-IT" sz="1200" b="1" dirty="0"/>
              <a:t> in </a:t>
            </a:r>
            <a:r>
              <a:rPr lang="it-IT" sz="1200" b="1" dirty="0" err="1"/>
              <a:t>Geosciences</a:t>
            </a:r>
            <a:r>
              <a:rPr lang="it-IT" sz="1200" dirty="0"/>
              <a:t>’ all’ </a:t>
            </a:r>
            <a:r>
              <a:rPr lang="it-IT" sz="1200" dirty="0" err="1"/>
              <a:t>European</a:t>
            </a:r>
            <a:r>
              <a:rPr lang="it-IT" sz="1200" dirty="0"/>
              <a:t> </a:t>
            </a:r>
            <a:r>
              <a:rPr lang="it-IT" sz="1200" dirty="0" err="1"/>
              <a:t>Geosciences</a:t>
            </a:r>
            <a:r>
              <a:rPr lang="it-IT" sz="1200" dirty="0"/>
              <a:t> Union (EGU) General Assembly e nel 2011 ha vinto il XXIII Edizione Premio Marisa Bellisario “Donne: Innovazione e Capitale Umano” nella categoria “</a:t>
            </a:r>
            <a:r>
              <a:rPr lang="it-IT" sz="1200" b="1" dirty="0"/>
              <a:t>Giovani Ricercatrici e Talenti dell’Innovazione</a:t>
            </a:r>
            <a:r>
              <a:rPr lang="it-IT" sz="1200" dirty="0"/>
              <a:t>.”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/>
              <a:t>Prima di iniziare l'insegnamento all’estero ha svolto il ruolo </a:t>
            </a:r>
            <a:r>
              <a:rPr lang="it-IT" sz="1200" b="1" dirty="0"/>
              <a:t>di consulente per la gestione dei Siti Inquinati </a:t>
            </a:r>
            <a:r>
              <a:rPr lang="it-IT" sz="1200" dirty="0"/>
              <a:t>di Rilevanza Nazionale sia presso il Ministero dell’Ambiente, della Tutela del Territorio e del Mare e anche presso la Regione Puglia, Assessorato all’Ambiente, Settore Rifiuti e Bonifiche.</a:t>
            </a:r>
          </a:p>
          <a:p>
            <a:pPr algn="just">
              <a:lnSpc>
                <a:spcPct val="107000"/>
              </a:lnSpc>
            </a:pPr>
            <a:r>
              <a:rPr lang="it-IT" sz="1200" b="1" dirty="0"/>
              <a:t>Ha insegnato con </a:t>
            </a:r>
            <a:r>
              <a:rPr lang="it-IT" sz="1200" b="1" dirty="0" smtClean="0"/>
              <a:t>posizioni </a:t>
            </a:r>
            <a:r>
              <a:rPr lang="it-IT" sz="1200" b="1" dirty="0"/>
              <a:t>di ruolo</a:t>
            </a:r>
            <a:r>
              <a:rPr lang="it-IT" sz="1200" dirty="0"/>
              <a:t> presso : </a:t>
            </a:r>
          </a:p>
          <a:p>
            <a:pPr algn="just">
              <a:lnSpc>
                <a:spcPct val="107000"/>
              </a:lnSpc>
            </a:pPr>
            <a:r>
              <a:rPr lang="it-IT" sz="1200" dirty="0" smtClean="0"/>
              <a:t>-</a:t>
            </a:r>
            <a:r>
              <a:rPr lang="it-IT" sz="1200" i="1" dirty="0" smtClean="0"/>
              <a:t>l’</a:t>
            </a:r>
            <a:r>
              <a:rPr lang="it-IT" sz="1200" i="1" dirty="0" err="1" smtClean="0"/>
              <a:t>Institut</a:t>
            </a:r>
            <a:r>
              <a:rPr lang="it-IT" sz="1200" i="1" dirty="0" smtClean="0"/>
              <a:t> </a:t>
            </a:r>
            <a:r>
              <a:rPr lang="it-IT" sz="1200" i="1" dirty="0" err="1" smtClean="0"/>
              <a:t>Poytechnique</a:t>
            </a:r>
            <a:r>
              <a:rPr lang="it-IT" sz="1200" i="1" dirty="0" smtClean="0"/>
              <a:t> </a:t>
            </a:r>
            <a:r>
              <a:rPr lang="it-IT" sz="1200" i="1" dirty="0" err="1" smtClean="0"/>
              <a:t>UniLaSalle</a:t>
            </a:r>
            <a:r>
              <a:rPr lang="it-IT" sz="1200" i="1" dirty="0" smtClean="0"/>
              <a:t> </a:t>
            </a:r>
            <a:r>
              <a:rPr lang="it-IT" sz="1200" dirty="0" smtClean="0"/>
              <a:t>(</a:t>
            </a:r>
            <a:r>
              <a:rPr lang="it-IT" sz="1200" dirty="0"/>
              <a:t>Francia), dove ha creato un nuovo indirizzo di studi ‘</a:t>
            </a:r>
            <a:r>
              <a:rPr lang="it-IT" sz="1200" dirty="0" err="1"/>
              <a:t>Hydrogéologie</a:t>
            </a:r>
            <a:r>
              <a:rPr lang="it-IT" sz="1200" dirty="0"/>
              <a:t> et </a:t>
            </a:r>
            <a:r>
              <a:rPr lang="it-IT" sz="1200" dirty="0" err="1"/>
              <a:t>risques</a:t>
            </a:r>
            <a:r>
              <a:rPr lang="it-IT" sz="1200" dirty="0"/>
              <a:t> </a:t>
            </a:r>
            <a:r>
              <a:rPr lang="it-IT" sz="1200" dirty="0" err="1"/>
              <a:t>industriels</a:t>
            </a:r>
            <a:r>
              <a:rPr lang="it-IT" sz="1200" dirty="0"/>
              <a:t>’ e ha rivestito il ruolo di responsabile degli scambi accademici internazionali con le Università Americane; </a:t>
            </a:r>
            <a:endParaRPr lang="it-IT" sz="1200" dirty="0" smtClean="0"/>
          </a:p>
          <a:p>
            <a:pPr algn="just">
              <a:lnSpc>
                <a:spcPct val="107000"/>
              </a:lnSpc>
            </a:pPr>
            <a:r>
              <a:rPr lang="it-IT" sz="1200" dirty="0" smtClean="0"/>
              <a:t>-</a:t>
            </a:r>
            <a:r>
              <a:rPr lang="it-IT" sz="1200" dirty="0"/>
              <a:t>la </a:t>
            </a:r>
            <a:r>
              <a:rPr lang="it-IT" sz="1200" i="1" dirty="0" err="1"/>
              <a:t>University</a:t>
            </a:r>
            <a:r>
              <a:rPr lang="it-IT" sz="1200" i="1" dirty="0"/>
              <a:t> of </a:t>
            </a:r>
            <a:r>
              <a:rPr lang="it-IT" sz="1200" i="1" dirty="0" err="1"/>
              <a:t>Queensland</a:t>
            </a:r>
            <a:r>
              <a:rPr lang="it-IT" sz="1200" i="1" dirty="0"/>
              <a:t> </a:t>
            </a:r>
            <a:r>
              <a:rPr lang="it-IT" sz="1200" dirty="0"/>
              <a:t>(Australia), dove ha gestito un laboratorio di ricerca in ambito idrogeologico;</a:t>
            </a:r>
          </a:p>
          <a:p>
            <a:pPr algn="just">
              <a:lnSpc>
                <a:spcPct val="107000"/>
              </a:lnSpc>
            </a:pPr>
            <a:r>
              <a:rPr lang="it-IT" sz="1200" dirty="0"/>
              <a:t>-la </a:t>
            </a:r>
            <a:r>
              <a:rPr lang="it-IT" sz="1200" i="1" dirty="0" err="1"/>
              <a:t>Brunel</a:t>
            </a:r>
            <a:r>
              <a:rPr lang="it-IT" sz="1200" i="1" dirty="0"/>
              <a:t> </a:t>
            </a:r>
            <a:r>
              <a:rPr lang="it-IT" sz="1200" i="1" dirty="0" err="1"/>
              <a:t>University</a:t>
            </a:r>
            <a:r>
              <a:rPr lang="it-IT" sz="1200" i="1" dirty="0"/>
              <a:t> </a:t>
            </a:r>
            <a:r>
              <a:rPr lang="it-IT" sz="1200" i="1" dirty="0" err="1"/>
              <a:t>London</a:t>
            </a:r>
            <a:r>
              <a:rPr lang="it-IT" sz="1200" i="1" dirty="0"/>
              <a:t> </a:t>
            </a:r>
            <a:r>
              <a:rPr lang="it-IT" sz="1200" dirty="0"/>
              <a:t>(UK). </a:t>
            </a:r>
            <a:endParaRPr lang="it-IT" sz="1200" dirty="0" smtClean="0"/>
          </a:p>
          <a:p>
            <a:pPr algn="just">
              <a:lnSpc>
                <a:spcPct val="107000"/>
              </a:lnSpc>
            </a:pPr>
            <a:endParaRPr lang="it-IT" sz="12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/>
              <a:t>Nel 2015 Ha svolto il ruolo di </a:t>
            </a:r>
            <a:r>
              <a:rPr lang="it-IT" sz="1200" b="1" dirty="0" err="1"/>
              <a:t>referee</a:t>
            </a:r>
            <a:r>
              <a:rPr lang="it-IT" sz="1200" b="1" dirty="0"/>
              <a:t> dell’</a:t>
            </a:r>
            <a:r>
              <a:rPr lang="it-IT" sz="1200" b="1" dirty="0" err="1"/>
              <a:t>Agence</a:t>
            </a:r>
            <a:r>
              <a:rPr lang="it-IT" sz="1200" b="1" dirty="0"/>
              <a:t> </a:t>
            </a:r>
            <a:r>
              <a:rPr lang="it-IT" sz="1200" b="1" dirty="0" err="1"/>
              <a:t>Nationale</a:t>
            </a:r>
            <a:r>
              <a:rPr lang="it-IT" sz="1200" b="1" dirty="0"/>
              <a:t> de la </a:t>
            </a:r>
            <a:r>
              <a:rPr lang="it-IT" sz="1200" b="1" dirty="0" err="1"/>
              <a:t>Recherche</a:t>
            </a:r>
            <a:r>
              <a:rPr lang="it-IT" sz="1200" dirty="0"/>
              <a:t> (ANR) per la gestione dei siti </a:t>
            </a:r>
            <a:r>
              <a:rPr lang="it-IT" sz="1200" dirty="0" smtClean="0"/>
              <a:t>inquinati e nel 2019 è stata </a:t>
            </a:r>
            <a:r>
              <a:rPr lang="it-IT" sz="1200" b="1" dirty="0" err="1" smtClean="0"/>
              <a:t>referee</a:t>
            </a:r>
            <a:r>
              <a:rPr lang="it-IT" sz="1200" b="1" dirty="0" smtClean="0"/>
              <a:t> </a:t>
            </a:r>
            <a:r>
              <a:rPr lang="it-IT" sz="1200" b="1" dirty="0"/>
              <a:t>dell’US </a:t>
            </a:r>
            <a:r>
              <a:rPr lang="it-IT" sz="1200" b="1" dirty="0" err="1"/>
              <a:t>Department</a:t>
            </a:r>
            <a:r>
              <a:rPr lang="it-IT" sz="1200" b="1" dirty="0"/>
              <a:t> of Defense </a:t>
            </a:r>
            <a:r>
              <a:rPr lang="it-IT" sz="1200" dirty="0"/>
              <a:t>per la gestione dei progetti di bonifica federali americani.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/>
              <a:t>Dal 2016 gestisce un gruppo di ricerca presso la </a:t>
            </a:r>
            <a:r>
              <a:rPr lang="it-IT" sz="1200" dirty="0" err="1"/>
              <a:t>University</a:t>
            </a:r>
            <a:r>
              <a:rPr lang="it-IT" sz="1200" dirty="0"/>
              <a:t> of </a:t>
            </a:r>
            <a:r>
              <a:rPr lang="it-IT" sz="1200" dirty="0" err="1"/>
              <a:t>Queensland</a:t>
            </a:r>
            <a:r>
              <a:rPr lang="it-IT" sz="1200" dirty="0"/>
              <a:t> e possiede dal 2016 l’</a:t>
            </a:r>
            <a:r>
              <a:rPr lang="it-IT" sz="1200" dirty="0" err="1"/>
              <a:t>Australian</a:t>
            </a:r>
            <a:r>
              <a:rPr lang="it-IT" sz="1200" dirty="0"/>
              <a:t> </a:t>
            </a:r>
            <a:r>
              <a:rPr lang="it-IT" sz="1200" dirty="0" err="1"/>
              <a:t>Permanent</a:t>
            </a:r>
            <a:r>
              <a:rPr lang="it-IT" sz="1200" dirty="0"/>
              <a:t> </a:t>
            </a:r>
            <a:r>
              <a:rPr lang="it-IT" sz="1200" dirty="0" err="1"/>
              <a:t>Residency</a:t>
            </a:r>
            <a:r>
              <a:rPr lang="it-IT" sz="1200" dirty="0"/>
              <a:t> (PR). E’ stata </a:t>
            </a:r>
            <a:r>
              <a:rPr lang="it-IT" sz="1200" b="1" dirty="0" smtClean="0"/>
              <a:t>Chairman </a:t>
            </a:r>
            <a:r>
              <a:rPr lang="it-IT" sz="1200" b="1" dirty="0"/>
              <a:t>presso l’ ‘</a:t>
            </a:r>
            <a:r>
              <a:rPr lang="it-IT" sz="1200" b="1" dirty="0" err="1"/>
              <a:t>Australasian</a:t>
            </a:r>
            <a:r>
              <a:rPr lang="it-IT" sz="1200" b="1" dirty="0"/>
              <a:t> </a:t>
            </a:r>
            <a:r>
              <a:rPr lang="it-IT" sz="1200" b="1" dirty="0" err="1"/>
              <a:t>Groundwater</a:t>
            </a:r>
            <a:r>
              <a:rPr lang="it-IT" sz="1200" b="1" dirty="0"/>
              <a:t> Conference - </a:t>
            </a:r>
            <a:r>
              <a:rPr lang="it-IT" sz="1200" b="1" dirty="0" err="1"/>
              <a:t>Groundwater</a:t>
            </a:r>
            <a:r>
              <a:rPr lang="it-IT" sz="1200" b="1" dirty="0"/>
              <a:t> in a </a:t>
            </a:r>
            <a:r>
              <a:rPr lang="it-IT" sz="1200" b="1" dirty="0" err="1"/>
              <a:t>Changing</a:t>
            </a:r>
            <a:r>
              <a:rPr lang="it-IT" sz="1200" b="1" dirty="0"/>
              <a:t> World’ </a:t>
            </a:r>
            <a:r>
              <a:rPr lang="it-IT" sz="1200" dirty="0"/>
              <a:t>a Brisbane a Novembre 2019</a:t>
            </a:r>
            <a:r>
              <a:rPr lang="it-IT" sz="1200" dirty="0" smtClean="0"/>
              <a:t>. E’ unica responsabile per l’Università di Ferrara del </a:t>
            </a:r>
            <a:r>
              <a:rPr lang="it-IT" sz="1200" b="1" dirty="0"/>
              <a:t>P</a:t>
            </a:r>
            <a:r>
              <a:rPr lang="it-IT" sz="1200" b="1" dirty="0" smtClean="0"/>
              <a:t>rogetto </a:t>
            </a:r>
            <a:r>
              <a:rPr lang="it-IT" sz="1200" b="1" dirty="0"/>
              <a:t>E</a:t>
            </a:r>
            <a:r>
              <a:rPr lang="it-IT" sz="1200" b="1" dirty="0" smtClean="0"/>
              <a:t>uropeo UIA </a:t>
            </a:r>
            <a:r>
              <a:rPr lang="it-IT" sz="1200" dirty="0" smtClean="0"/>
              <a:t>(Urban Innovative </a:t>
            </a:r>
            <a:r>
              <a:rPr lang="it-IT" sz="1200" dirty="0" err="1" smtClean="0"/>
              <a:t>Actions</a:t>
            </a:r>
            <a:r>
              <a:rPr lang="it-IT" sz="1200" dirty="0" smtClean="0"/>
              <a:t>) Air Break finanziato dalla comunità Europea. </a:t>
            </a:r>
            <a:endParaRPr lang="it-IT" sz="12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/>
              <a:t>Parla correntemente </a:t>
            </a:r>
            <a:r>
              <a:rPr lang="it-IT" sz="1200" b="1" dirty="0"/>
              <a:t>4 lingue straniere </a:t>
            </a:r>
            <a:r>
              <a:rPr lang="it-IT" sz="1200" dirty="0"/>
              <a:t>(Inglese, Tedesco, Francese e Spagnolo</a:t>
            </a:r>
            <a:r>
              <a:rPr lang="it-IT" sz="1200" dirty="0" smtClean="0"/>
              <a:t>). Ha tenuto il suddetto corso nel 2019 e 2020, con </a:t>
            </a:r>
            <a:r>
              <a:rPr lang="it-IT" sz="1200" b="1" dirty="0" smtClean="0"/>
              <a:t>elevata partecipazione e alto gradimento.</a:t>
            </a:r>
            <a:endParaRPr lang="it-IT" sz="1200" b="1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935" y="56131"/>
            <a:ext cx="1296386" cy="103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034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434979" y="136609"/>
            <a:ext cx="1988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>
              <a:spcAft>
                <a:spcPts val="600"/>
              </a:spcAft>
            </a:pPr>
            <a:r>
              <a:rPr lang="it-IT" b="1" dirty="0" smtClean="0">
                <a:solidFill>
                  <a:srgbClr val="0070C0"/>
                </a:solidFill>
                <a:latin typeface="Agency FB" panose="020B0503020202020204" pitchFamily="34" charset="0"/>
                <a:cs typeface="Times New Roman" panose="02020603050405020304" pitchFamily="18" charset="0"/>
              </a:rPr>
              <a:t>MODALITÀ DI ADESIONE</a:t>
            </a:r>
            <a:endParaRPr lang="it-IT" b="1" dirty="0">
              <a:solidFill>
                <a:srgbClr val="0070C0"/>
              </a:solidFill>
              <a:latin typeface="Agency FB" panose="020B05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7923" y="639682"/>
            <a:ext cx="6682155" cy="8071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corso, interamente in inglese, è rivolto agli </a:t>
            </a:r>
            <a:r>
              <a:rPr lang="it-IT" sz="14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studenti di </a:t>
            </a:r>
            <a:r>
              <a:rPr lang="it-IT" sz="14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dottorato </a:t>
            </a:r>
            <a:r>
              <a:rPr lang="it-IT" sz="1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(sede Amministrativa </a:t>
            </a:r>
            <a:r>
              <a:rPr lang="it-IT" sz="1400" dirty="0" err="1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Unife</a:t>
            </a:r>
            <a:r>
              <a:rPr lang="it-IT" sz="1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 Università consorziate), assegnisti</a:t>
            </a:r>
            <a:r>
              <a:rPr lang="it-IT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ricercatori </a:t>
            </a:r>
            <a:r>
              <a:rPr lang="it-IT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delle aree STEM (Science, Technology, </a:t>
            </a:r>
            <a:r>
              <a:rPr lang="it-IT" sz="14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</a:t>
            </a:r>
            <a:r>
              <a:rPr lang="it-IT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it-IT" sz="14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</a:t>
            </a:r>
            <a:r>
              <a:rPr lang="it-IT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che </a:t>
            </a:r>
            <a:r>
              <a:rPr lang="it-IT" sz="1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abbiano </a:t>
            </a:r>
            <a:r>
              <a:rPr lang="it-IT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conoscenza medio-avanzata della lingua inglese (B1/B2</a:t>
            </a:r>
            <a:r>
              <a:rPr lang="it-IT" sz="1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it-IT" sz="140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Architettura e pianificazione </a:t>
            </a:r>
            <a:r>
              <a:rPr lang="it-IT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urbana</a:t>
            </a:r>
            <a:endParaRPr lang="it-IT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Biologia evoluzionistica ed ecologia</a:t>
            </a:r>
            <a:endParaRPr lang="it-IT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Fisica</a:t>
            </a:r>
            <a:endParaRPr lang="it-IT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it-IT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Matematica</a:t>
            </a:r>
            <a:endParaRPr lang="it-IT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Medicina molecolare</a:t>
            </a:r>
            <a:endParaRPr lang="it-IT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Neuroscienze Traslazionali e </a:t>
            </a:r>
            <a:r>
              <a:rPr lang="it-IT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Neurotecnologie</a:t>
            </a:r>
            <a:endParaRPr lang="it-IT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Scienze biomediche e biotecnologiche</a:t>
            </a:r>
            <a:endParaRPr lang="it-IT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Scienze chimiche</a:t>
            </a:r>
            <a:endParaRPr lang="it-IT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Scienze dell’ingegneria</a:t>
            </a:r>
            <a:endParaRPr lang="it-IT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Scienze della Terra e del </a:t>
            </a:r>
            <a:r>
              <a:rPr lang="it-IT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Mare</a:t>
            </a:r>
            <a:endParaRPr lang="it-IT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it-IT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Sostenibilità ambientale e benessere</a:t>
            </a:r>
            <a:endParaRPr lang="it-IT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6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16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partecipazione </a:t>
            </a:r>
            <a:r>
              <a:rPr lang="it-IT" sz="16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 almeno il 70% delle lezioni consente l'acquisizione </a:t>
            </a:r>
            <a:r>
              <a:rPr lang="it-IT" sz="16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5 crediti </a:t>
            </a:r>
            <a:r>
              <a:rPr lang="it-IT" sz="16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 </a:t>
            </a:r>
            <a:r>
              <a:rPr lang="it-IT" sz="16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complementary</a:t>
            </a:r>
            <a:r>
              <a:rPr lang="it-IT" sz="16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 </a:t>
            </a:r>
            <a:r>
              <a:rPr lang="it-IT" sz="16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skills</a:t>
            </a:r>
            <a:r>
              <a:rPr lang="it-IT" sz="16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per attività formative trasversali di dottorato</a:t>
            </a:r>
            <a:r>
              <a:rPr lang="it-IT" sz="16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it-IT" altLang="it-IT" sz="140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fini organizzativi</a:t>
            </a: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alt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 prega di inviare una richiesta di</a:t>
            </a:r>
            <a:r>
              <a:rPr lang="it-IT" altLang="it-IT" sz="1600" b="1" dirty="0" smtClean="0">
                <a:latin typeface="Arial" panose="020B0604020202020204" pitchFamily="34" charset="0"/>
              </a:rPr>
              <a:t> partecipazione </a:t>
            </a:r>
            <a:r>
              <a:rPr lang="it-IT" altLang="it-IT" sz="1600" dirty="0" smtClean="0">
                <a:latin typeface="Arial" panose="020B0604020202020204" pitchFamily="34" charset="0"/>
              </a:rPr>
              <a:t>(Oggetto: English </a:t>
            </a:r>
            <a:r>
              <a:rPr lang="it-IT" altLang="it-IT" sz="1600" dirty="0" err="1" smtClean="0">
                <a:latin typeface="Arial" panose="020B0604020202020204" pitchFamily="34" charset="0"/>
              </a:rPr>
              <a:t>for</a:t>
            </a:r>
            <a:r>
              <a:rPr lang="it-IT" altLang="it-IT" sz="1600" dirty="0" smtClean="0">
                <a:latin typeface="Arial" panose="020B0604020202020204" pitchFamily="34" charset="0"/>
              </a:rPr>
              <a:t> STEM), inserendo </a:t>
            </a:r>
          </a:p>
          <a:p>
            <a:pPr algn="ctr"/>
            <a:r>
              <a:rPr lang="it-IT" altLang="it-IT" sz="1600" dirty="0" smtClean="0">
                <a:latin typeface="Arial" panose="020B0604020202020204" pitchFamily="34" charset="0"/>
              </a:rPr>
              <a:t>Nome ,Cognome, Corso </a:t>
            </a:r>
            <a:r>
              <a:rPr lang="it-IT" altLang="it-IT" sz="1600" dirty="0">
                <a:latin typeface="Arial" panose="020B0604020202020204" pitchFamily="34" charset="0"/>
              </a:rPr>
              <a:t>e </a:t>
            </a:r>
            <a:r>
              <a:rPr lang="it-IT" altLang="it-IT" sz="1600" dirty="0" smtClean="0">
                <a:latin typeface="Arial" panose="020B0604020202020204" pitchFamily="34" charset="0"/>
              </a:rPr>
              <a:t>Ciclo di Dottorato</a:t>
            </a:r>
            <a:endParaRPr lang="it-IT" altLang="it-IT" sz="1600" dirty="0">
              <a:latin typeface="Arial" panose="020B0604020202020204" pitchFamily="34" charset="0"/>
            </a:endParaRPr>
          </a:p>
          <a:p>
            <a:pPr algn="ctr"/>
            <a:r>
              <a:rPr lang="it-IT" altLang="it-IT" sz="1600" b="1" u="sng" dirty="0" smtClean="0">
                <a:solidFill>
                  <a:srgbClr val="FF0000"/>
                </a:solidFill>
                <a:latin typeface="Arial" panose="020B0604020202020204" pitchFamily="34" charset="0"/>
              </a:rPr>
              <a:t>entro </a:t>
            </a:r>
            <a:r>
              <a:rPr lang="it-IT" altLang="it-IT" sz="1600" b="1" u="sng" dirty="0" smtClean="0">
                <a:solidFill>
                  <a:srgbClr val="FF0000"/>
                </a:solidFill>
                <a:latin typeface="Arial" panose="020B0604020202020204" pitchFamily="34" charset="0"/>
              </a:rPr>
              <a:t>12/01/2022</a:t>
            </a:r>
            <a:r>
              <a:rPr lang="it-IT" altLang="it-IT" sz="1600" b="1" dirty="0">
                <a:latin typeface="Arial" panose="020B0604020202020204" pitchFamily="34" charset="0"/>
              </a:rPr>
              <a:t> </a:t>
            </a:r>
            <a:r>
              <a:rPr lang="it-IT" altLang="it-IT" sz="1600" b="1" dirty="0" smtClean="0">
                <a:latin typeface="Arial" panose="020B0604020202020204" pitchFamily="34" charset="0"/>
              </a:rPr>
              <a:t>ore 23.59 (ora italiana) all'indirizzo</a:t>
            </a:r>
            <a:r>
              <a:rPr lang="it-IT" altLang="it-IT" sz="1600" b="1" dirty="0">
                <a:latin typeface="Arial" panose="020B0604020202020204" pitchFamily="34" charset="0"/>
              </a:rPr>
              <a:t>: </a:t>
            </a:r>
            <a:r>
              <a:rPr lang="it-IT" altLang="it-IT" sz="1600" b="1" dirty="0" smtClean="0"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dottorato@unife.it</a:t>
            </a: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it-IT" altLang="it-I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altLang="it-IT" sz="1600" dirty="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altLang="it-IT" sz="1400" dirty="0" smtClean="0">
                <a:latin typeface="Arial" panose="020B0604020202020204" pitchFamily="34" charset="0"/>
              </a:rPr>
              <a:t>Il corso è </a:t>
            </a:r>
            <a:r>
              <a:rPr lang="it-IT" altLang="it-IT" sz="1400" b="1" dirty="0" smtClean="0">
                <a:latin typeface="Arial" panose="020B0604020202020204" pitchFamily="34" charset="0"/>
              </a:rPr>
              <a:t>gratuito e aperto a tutti i destinatari</a:t>
            </a:r>
            <a:r>
              <a:rPr lang="it-IT" altLang="it-IT" sz="1400" dirty="0" smtClean="0">
                <a:latin typeface="Arial" panose="020B0604020202020204" pitchFamily="34" charset="0"/>
              </a:rPr>
              <a:t>, fino al raggiungimento del numero massimo consentito (esigenze didattiche/logistiche).</a:t>
            </a:r>
          </a:p>
          <a:p>
            <a:endParaRPr lang="it-IT" altLang="it-IT" sz="1400" dirty="0">
              <a:latin typeface="Arial" panose="020B0604020202020204" pitchFamily="34" charset="0"/>
            </a:endParaRPr>
          </a:p>
          <a:p>
            <a:pPr algn="just"/>
            <a:r>
              <a:rPr lang="it-IT" altLang="it-IT" sz="1400" dirty="0" smtClean="0">
                <a:latin typeface="Arial" panose="020B0604020202020204" pitchFamily="34" charset="0"/>
              </a:rPr>
              <a:t>Per ulteriori informazioni, si prega di inviare una mail a </a:t>
            </a:r>
            <a:r>
              <a:rPr lang="it-IT" altLang="it-IT" sz="1400" dirty="0" smtClean="0">
                <a:latin typeface="Arial" panose="020B0604020202020204" pitchFamily="34" charset="0"/>
                <a:hlinkClick r:id="rId14"/>
              </a:rPr>
              <a:t>dottorato@unife.it</a:t>
            </a:r>
            <a:r>
              <a:rPr lang="it-IT" altLang="it-IT" sz="1400" dirty="0" smtClean="0">
                <a:latin typeface="Arial" panose="020B0604020202020204" pitchFamily="34" charset="0"/>
              </a:rPr>
              <a:t>, o </a:t>
            </a:r>
            <a:r>
              <a:rPr lang="it-IT" altLang="it-IT" sz="1400" dirty="0" err="1" smtClean="0">
                <a:latin typeface="Arial" panose="020B0604020202020204" pitchFamily="34" charset="0"/>
              </a:rPr>
              <a:t>contattattare</a:t>
            </a:r>
            <a:r>
              <a:rPr lang="it-IT" altLang="it-IT" sz="1400" dirty="0" smtClean="0">
                <a:latin typeface="Arial" panose="020B0604020202020204" pitchFamily="34" charset="0"/>
              </a:rPr>
              <a:t> </a:t>
            </a:r>
            <a:r>
              <a:rPr lang="it-IT" sz="1400" dirty="0" smtClean="0">
                <a:latin typeface="Arial" panose="020B0604020202020204" pitchFamily="34" charset="0"/>
              </a:rPr>
              <a:t>Daniela Siri - 0532/45.5290 e Elena </a:t>
            </a:r>
            <a:r>
              <a:rPr lang="it-IT" sz="1400" dirty="0" err="1" smtClean="0">
                <a:latin typeface="Arial" panose="020B0604020202020204" pitchFamily="34" charset="0"/>
              </a:rPr>
              <a:t>Caniato</a:t>
            </a:r>
            <a:r>
              <a:rPr lang="it-IT" sz="1400" dirty="0" smtClean="0">
                <a:latin typeface="Arial" panose="020B0604020202020204" pitchFamily="34" charset="0"/>
              </a:rPr>
              <a:t> - 0532/45.5286.</a:t>
            </a:r>
          </a:p>
          <a:p>
            <a:pPr algn="just"/>
            <a:endParaRPr lang="it-IT" sz="1400" dirty="0" smtClean="0">
              <a:latin typeface="Arial" panose="020B0604020202020204" pitchFamily="34" charset="0"/>
            </a:endParaRPr>
          </a:p>
          <a:p>
            <a:pPr algn="just"/>
            <a:r>
              <a:rPr lang="it-IT" sz="1400" dirty="0" smtClean="0">
                <a:latin typeface="Arial" panose="020B0604020202020204" pitchFamily="34" charset="0"/>
              </a:rPr>
              <a:t>NB: Verrà comunicato il link per connettersi alla piattaforma web, direttamente ai partecipanti.</a:t>
            </a:r>
          </a:p>
          <a:p>
            <a:endParaRPr lang="it-IT" sz="1050" dirty="0" smtClean="0"/>
          </a:p>
        </p:txBody>
      </p:sp>
      <p:sp>
        <p:nvSpPr>
          <p:cNvPr id="8" name="Rettangolo 7"/>
          <p:cNvSpPr/>
          <p:nvPr/>
        </p:nvSpPr>
        <p:spPr>
          <a:xfrm>
            <a:off x="1955219" y="8836223"/>
            <a:ext cx="3308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>
                <a:hlinkClick r:id="rId15"/>
              </a:rPr>
              <a:t>http://www.unife.it/studenti/dottorato/it</a:t>
            </a:r>
            <a:endParaRPr lang="it-IT" sz="1400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610" y="8728920"/>
            <a:ext cx="1148822" cy="415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16227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4825</TotalTime>
  <Words>1353</Words>
  <Application>Microsoft Office PowerPoint</Application>
  <PresentationFormat>Presentazione su schermo (4:3)</PresentationFormat>
  <Paragraphs>81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Agency FB</vt:lpstr>
      <vt:lpstr>Arial</vt:lpstr>
      <vt:lpstr>Calibri</vt:lpstr>
      <vt:lpstr>Calibri Light</vt:lpstr>
      <vt:lpstr>New York</vt:lpstr>
      <vt:lpstr>Times New Roman</vt:lpstr>
      <vt:lpstr>Verdana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Unife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 Pregnolato</dc:creator>
  <cp:lastModifiedBy>Daniela Siri</cp:lastModifiedBy>
  <cp:revision>479</cp:revision>
  <cp:lastPrinted>2021-10-22T07:16:54Z</cp:lastPrinted>
  <dcterms:created xsi:type="dcterms:W3CDTF">2016-08-09T07:29:40Z</dcterms:created>
  <dcterms:modified xsi:type="dcterms:W3CDTF">2021-11-30T15:46:49Z</dcterms:modified>
</cp:coreProperties>
</file>